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81" r:id="rId2"/>
    <p:sldMasterId id="2147483893" r:id="rId3"/>
    <p:sldMasterId id="2147483905" r:id="rId4"/>
    <p:sldMasterId id="2147483917" r:id="rId5"/>
    <p:sldMasterId id="2147483929" r:id="rId6"/>
    <p:sldMasterId id="2147483941" r:id="rId7"/>
  </p:sldMasterIdLst>
  <p:sldIdLst>
    <p:sldId id="369" r:id="rId8"/>
    <p:sldId id="261" r:id="rId9"/>
    <p:sldId id="262" r:id="rId10"/>
    <p:sldId id="373" r:id="rId11"/>
    <p:sldId id="364" r:id="rId12"/>
    <p:sldId id="372" r:id="rId13"/>
    <p:sldId id="360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bel Acevedo" initials="MA" lastIdx="1" clrIdx="0">
    <p:extLst>
      <p:ext uri="{19B8F6BF-5375-455C-9EA6-DF929625EA0E}">
        <p15:presenceInfo xmlns:p15="http://schemas.microsoft.com/office/powerpoint/2012/main" userId="Maribel Aceve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8" autoAdjust="0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7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284890-85D2-4D7B-8EF5-15A9C1DB8F4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3BD41B-5C8D-4E27-960A-6897A130B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E2521E-DAD2-4DCF-85A8-4C0F624F7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88A6BB-2D5C-45C1-A086-9F1FE6AE1E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5574AAB-6479-4E3D-A714-15C8398D45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716ABEBB-A876-43E9-9BAA-69BD7BD3BA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20F46A0-5174-4B73-A6C7-1AF1D5293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157CC2-0FC8-4686-B024-99790E0F516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5618E8-D205-438D-9C37-43980C128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20A2DA-1FC9-487A-A4F9-6DA277AF1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992B13-321F-4F5D-8AB9-300541D9CE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2D89F3-AF81-44EC-8FCC-3FB42A79D0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A352345-9B96-4F81-8A97-68CB492B5D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A7E8C5-B779-4E08-B94F-A88460AB6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764DA5-CD3D-4590-A511-FCD3BC7A793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E30DCB-DE15-457C-B988-5638896B8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6A8065-7B80-49DC-854D-941D271AF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A39051-A7B1-4CC0-9A3A-EC4C0D57C6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2D0498-6FF7-4EC7-B72E-E084895017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BDB8A3-FC6C-47B8-9419-21393E5E9F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F2C350-6BCD-450A-942F-81858B481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3900C-6AA4-4CFE-83DB-760C3F18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ED8AD-E5AC-4B6D-9BB6-7A04A3927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43B09-2584-4B9A-8D50-753C47C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9B9B9-5136-4AAE-91F7-4B3BDBF6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AF450-BC64-4C85-AAB4-42127B3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999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12ACF-F571-41C4-AD0E-2299A754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6C7FB-1389-422A-B6A9-D0F3AC3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CAAC8-ECC1-4719-A0B5-B20CB028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D3C2B-5DE9-4579-B25F-B924C09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5FC67-EC8C-43AA-858D-4FA8950C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250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CA14-6E3A-448E-96D2-D739C262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A3AD23-25EF-4C5E-B001-0B0CEF2C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F649D-5AE9-406B-8C94-65D80F16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EB2A1-EF63-4E94-A774-D8DE2D0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A299B-5353-425B-BDC5-3194779C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75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FA15A-BA68-402E-912A-8CABE41B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4C453-B0D3-4E50-AC53-59CEAC1A6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5EF1F1-D422-46F8-BC16-2EBA38822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AD38E-D3FE-4441-8093-5991FA4A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5B5DE-952B-4F89-A0FD-4C859CF2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72805-45EB-456C-B48D-1F699195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6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F1F80-CC8B-4330-A36F-908C2B4F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E9FB5-B4A8-4B24-A160-4B52F6F9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6DA2E-F9D1-47FE-9FCC-F8F4EA44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4EC892-DDFD-4DA0-BC65-26B9B7B9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11CA50-3AA4-40B9-A1C4-7732599E3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2E6260-0FAC-47D5-BFBE-720812A9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B710E-E598-48BB-ADA1-343BF8F7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347292-2652-4875-A67D-5A7D6E8D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21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FE546-A044-45BC-BE25-17E0A589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2B5AF1-E70B-4A37-9CDC-BE6A8770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31BE25-359A-4B98-A443-F83BB324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EE9DC-0880-468E-BE46-B58074AF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9810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9D82FB-69EF-4087-9237-754077C9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E23F59-F4BD-4001-939E-ADCA9DD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CDE76E-8F38-4B83-AB43-15A7AF4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135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5DC63-039E-4293-B9FD-A90D57A1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D310C-EA85-470D-8F54-BC8FDC54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1D3AE1-4DEC-49F6-9068-4A481DFA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FEAB0-6B9B-4841-8DAE-3A8432F5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D79C92-0D44-4590-8DBF-9C1AB26A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1D9F6-7BD0-4C1A-B95F-8E1C85D5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604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3A9C26-4EFA-44D0-8DAB-1C1B8C257349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 rtl="0">
              <a:defRPr lang="es-ES"/>
            </a:defPPr>
            <a:lvl1pPr marL="0" algn="r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A88976-0AC5-4FA1-B6A7-6438C195C6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7F843C6-202A-4175-9E62-B04F930E8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26CF19-B70A-45F3-921B-B464E4FEB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8FFC3C-00C2-4916-8D5A-635B71149E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2A5C8C0F-6423-4417-9311-EEB4D93382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D145E5-613E-4BAD-912E-1D7861396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391B9-86B3-4E8B-9545-67BFFD05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74FE77-347D-4312-BA22-C847641E0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CF723-70FA-4F87-A1E0-8FEBA926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9B9142-C732-4FA9-BF3A-3C502A3E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D4423-514E-4B00-938B-752062A8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BA426-18B9-4744-9DDE-18313EC7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084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23E80-84AB-43C9-AE5B-C35779C7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77CE6-FCD5-49E3-A519-13F3251E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B4457-0E6E-4D81-85F3-FAFE1C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1DE7A-1C5F-4B58-A18B-7DF5030C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1C36C-587F-4613-AA56-9D5900F7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23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65A342-5BA6-4789-AF2F-369BA1AF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F7C03-3BA9-40D6-95D9-D9B7EC2E1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A1AF8-B741-435F-9ED8-05FA333D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F47EE-09B8-4B53-9096-EAB88B34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DCD9C-D140-4220-B3C2-47425A2C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00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00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45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25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44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40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822A4-8DA6-4447-9B1F-C5DB58435268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28CD3B-0BB2-4A36-A770-788C69815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ED2DAC-F187-47F8-A8D0-857951BB3D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0AFF8F-0100-41D7-AA8B-04A164BEC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552047-E543-44BD-9C18-3FD7EA84F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5E78601-5ECE-4640-9AFE-D0891DC849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36111C-8383-4DB3-BFD8-DE1E2B43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2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con una esquina recortada y redondeada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2" name="Triángulo rectá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rma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565E370-174B-413A-B726-51BF6E50CD6D}"/>
              </a:ext>
            </a:extLst>
          </p:cNvPr>
          <p:cNvSpPr txBox="1">
            <a:spLocks/>
          </p:cNvSpPr>
          <p:nvPr userDrawn="1"/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 rtl="0">
              <a:defRPr lang="es-ES"/>
            </a:defPPr>
            <a:lvl1pPr marL="0" algn="l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64DA5-CD3D-4590-A511-FCD3BC7A793E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27AA82D-C9E8-4764-99CB-F530F17E208C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 rtl="0">
              <a:defRPr lang="es-ES"/>
            </a:defPPr>
            <a:lvl1pPr marL="0" algn="r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7ADAE1B-9128-4149-8988-46E9639869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557B62-4849-4893-A26A-59B59CACCB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36F618-F573-4501-B4D4-A6E8CCD10D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E7FD284-6328-4606-9E96-858AA2FC11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40BD2CED-1542-40D4-9371-D07C44FB4C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70494AE-F5DB-4AE1-838B-07B0C53E0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9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6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3900C-6AA4-4CFE-83DB-760C3F18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ED8AD-E5AC-4B6D-9BB6-7A04A3927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43B09-2584-4B9A-8D50-753C47C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9B9B9-5136-4AAE-91F7-4B3BDBF6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AF450-BC64-4C85-AAB4-42127B3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26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12ACF-F571-41C4-AD0E-2299A754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6C7FB-1389-422A-B6A9-D0F3AC3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CAAC8-ECC1-4719-A0B5-B20CB028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D3C2B-5DE9-4579-B25F-B924C09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5FC67-EC8C-43AA-858D-4FA8950C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026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CA14-6E3A-448E-96D2-D739C262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A3AD23-25EF-4C5E-B001-0B0CEF2C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F649D-5AE9-406B-8C94-65D80F16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EB2A1-EF63-4E94-A774-D8DE2D0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A299B-5353-425B-BDC5-3194779C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671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FA15A-BA68-402E-912A-8CABE41B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4C453-B0D3-4E50-AC53-59CEAC1A6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5EF1F1-D422-46F8-BC16-2EBA38822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AD38E-D3FE-4441-8093-5991FA4A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5B5DE-952B-4F89-A0FD-4C859CF2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72805-45EB-456C-B48D-1F699195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4871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F1F80-CC8B-4330-A36F-908C2B4F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E9FB5-B4A8-4B24-A160-4B52F6F9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6DA2E-F9D1-47FE-9FCC-F8F4EA44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4EC892-DDFD-4DA0-BC65-26B9B7B9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11CA50-3AA4-40B9-A1C4-7732599E3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2E6260-0FAC-47D5-BFBE-720812A9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B710E-E598-48BB-ADA1-343BF8F7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347292-2652-4875-A67D-5A7D6E8D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082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FE546-A044-45BC-BE25-17E0A589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2B5AF1-E70B-4A37-9CDC-BE6A8770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31BE25-359A-4B98-A443-F83BB324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EE9DC-0880-468E-BE46-B58074AF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95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48D31E-DCDA-41A7-9C67-C4B11B94D21D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3493BA-620E-403D-A378-13F94ED9E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CF72D4-89E9-4C51-B5B6-B81062CF3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1CD9CC-A16E-4987-80B1-DDD8015DD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22E10A-2A14-4385-9279-CB67D52A90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9CA3B49-5647-42A4-B441-58F5498205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561FAF-7E37-4B7E-A542-36F1266D0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9D82FB-69EF-4087-9237-754077C9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E23F59-F4BD-4001-939E-ADCA9DD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CDE76E-8F38-4B83-AB43-15A7AF4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2931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5DC63-039E-4293-B9FD-A90D57A1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D310C-EA85-470D-8F54-BC8FDC54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1D3AE1-4DEC-49F6-9068-4A481DFA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FEAB0-6B9B-4841-8DAE-3A8432F5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D79C92-0D44-4590-8DBF-9C1AB26A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1D9F6-7BD0-4C1A-B95F-8E1C85D5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516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391B9-86B3-4E8B-9545-67BFFD05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74FE77-347D-4312-BA22-C847641E0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CF723-70FA-4F87-A1E0-8FEBA926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9B9142-C732-4FA9-BF3A-3C502A3E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D4423-514E-4B00-938B-752062A8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BA426-18B9-4744-9DDE-18313EC7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2836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23E80-84AB-43C9-AE5B-C35779C7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77CE6-FCD5-49E3-A519-13F3251E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B4457-0E6E-4D81-85F3-FAFE1C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1DE7A-1C5F-4B58-A18B-7DF5030C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1C36C-587F-4613-AA56-9D5900F7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65A342-5BA6-4789-AF2F-369BA1AF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F7C03-3BA9-40D6-95D9-D9B7EC2E1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A1AF8-B741-435F-9ED8-05FA333D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F47EE-09B8-4B53-9096-EAB88B34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DCD9C-D140-4220-B3C2-47425A2C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638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ángulo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cto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30" name="Marcador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19" name="Marcador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170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6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9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4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762C0-B258-48F1-ADE6-176B4174CCDD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2BDD33-53B1-4663-9B82-CB5F18C89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351CD3-5867-4524-8BFA-C8656D259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DD46CE-16ED-4238-A17A-F80085801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CCA788-3EE6-446B-8715-2F8B133CE4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439982-49E9-4CC7-A35A-905DB6A844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46DF99C-ADF6-4A27-9BC1-099B375A2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5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2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con una esquina recortada y redondeada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2" name="Triángulo rectá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rma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09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7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3900C-6AA4-4CFE-83DB-760C3F181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ED8AD-E5AC-4B6D-9BB6-7A04A3927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43B09-2584-4B9A-8D50-753C47C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99B9B9-5136-4AAE-91F7-4B3BDBF6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AF450-BC64-4C85-AAB4-42127B3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56696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12ACF-F571-41C4-AD0E-2299A754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6C7FB-1389-422A-B6A9-D0F3AC34E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CAAC8-ECC1-4719-A0B5-B20CB028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ED3C2B-5DE9-4579-B25F-B924C098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5FC67-EC8C-43AA-858D-4FA8950C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473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5CA14-6E3A-448E-96D2-D739C262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A3AD23-25EF-4C5E-B001-0B0CEF2C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BF649D-5AE9-406B-8C94-65D80F16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EB2A1-EF63-4E94-A774-D8DE2D0A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A299B-5353-425B-BDC5-3194779C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2318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FA15A-BA68-402E-912A-8CABE41B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4C453-B0D3-4E50-AC53-59CEAC1A6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5EF1F1-D422-46F8-BC16-2EBA38822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AD38E-D3FE-4441-8093-5991FA4A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A5B5DE-952B-4F89-A0FD-4C859CF2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B72805-45EB-456C-B48D-1F699195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41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7919A6-33EB-49BD-A62F-1FA56B9F971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E13343-AE6B-4887-A138-B38918A53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D43BE7-238A-47D7-BF88-D915E1CF1D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C970A1-D1E4-41E3-96AD-7DFAAC0C9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CD336C-2203-4689-99C4-3A1641D220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4CA12B5-3F5E-40EB-B99D-082A231588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F0C4BF-572D-498A-908E-8A9AFD2B3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F1F80-CC8B-4330-A36F-908C2B4F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E9FB5-B4A8-4B24-A160-4B52F6F9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6DA2E-F9D1-47FE-9FCC-F8F4EA44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4EC892-DDFD-4DA0-BC65-26B9B7B9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11CA50-3AA4-40B9-A1C4-7732599E3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C2E6260-0FAC-47D5-BFBE-720812A9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B710E-E598-48BB-ADA1-343BF8F7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347292-2652-4875-A67D-5A7D6E8D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9404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FE546-A044-45BC-BE25-17E0A589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2B5AF1-E70B-4A37-9CDC-BE6A8770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31BE25-359A-4B98-A443-F83BB324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EE9DC-0880-468E-BE46-B58074AF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364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9D82FB-69EF-4087-9237-754077C9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E23F59-F4BD-4001-939E-ADCA9DD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CDE76E-8F38-4B83-AB43-15A7AF44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589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5DC63-039E-4293-B9FD-A90D57A1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D310C-EA85-470D-8F54-BC8FDC54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1D3AE1-4DEC-49F6-9068-4A481DFA0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FEAB0-6B9B-4841-8DAE-3A8432F5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D79C92-0D44-4590-8DBF-9C1AB26A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F1D9F6-7BD0-4C1A-B95F-8E1C85D5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668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391B9-86B3-4E8B-9545-67BFFD05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74FE77-347D-4312-BA22-C847641E0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CF723-70FA-4F87-A1E0-8FEBA926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9B9142-C732-4FA9-BF3A-3C502A3E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D4423-514E-4B00-938B-752062A8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BA426-18B9-4744-9DDE-18313EC7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60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23E80-84AB-43C9-AE5B-C35779C7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77CE6-FCD5-49E3-A519-13F3251E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B4457-0E6E-4D81-85F3-FAFE1CEC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1DE7A-1C5F-4B58-A18B-7DF5030C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21C36C-587F-4613-AA56-9D5900F7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645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65A342-5BA6-4789-AF2F-369BA1AFA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F7C03-3BA9-40D6-95D9-D9B7EC2E1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A1AF8-B741-435F-9ED8-05FA333D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F47EE-09B8-4B53-9096-EAB88B34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DCD9C-D140-4220-B3C2-47425A2C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058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53BD41B-5C8D-4E27-960A-6897A130B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E2521E-DAD2-4DCF-85A8-4C0F624F7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388A6BB-2D5C-45C1-A086-9F1FE6AE1E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5574AAB-6479-4E3D-A714-15C8398D45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25" name="Gráfico 15">
            <a:extLst>
              <a:ext uri="{FF2B5EF4-FFF2-40B4-BE49-F238E27FC236}">
                <a16:creationId xmlns:a16="http://schemas.microsoft.com/office/drawing/2014/main" id="{716ABEBB-A876-43E9-9BAA-69BD7BD3BA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20F46A0-5174-4B73-A6C7-1AF1D5293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47473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28CD3B-0BB2-4A36-A770-788C698156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5ED2DAC-F187-47F8-A8D0-857951BB3D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0AFF8F-0100-41D7-AA8B-04A164BEC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552047-E543-44BD-9C18-3FD7EA84F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5E78601-5ECE-4640-9AFE-D0891DC849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836111C-8383-4DB3-BFD8-DE1E2B431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4E7D1B-D673-4CF6-8672-009D42ABD2A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47294-AF26-494C-B974-6D5CA97A4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79FA77-A7E9-4F28-A5F8-6E83B82AC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83BD5E-2FA6-4144-A050-2C8F232D0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0F8EB2-5C5E-42DA-9154-8A5BCD8801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3C8040D-D674-4A1B-B568-A9B971A0C2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A11976-9C7C-4403-A349-B4444F935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3493BA-620E-403D-A378-13F94ED9E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CF72D4-89E9-4C51-B5B6-B81062CF34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1CD9CC-A16E-4987-80B1-DDD8015DDA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22E10A-2A14-4385-9279-CB67D52A90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9CA3B49-5647-42A4-B441-58F5498205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561FAF-7E37-4B7E-A542-36F1266D0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52BDD33-53B1-4663-9B82-CB5F18C89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351CD3-5867-4524-8BFA-C8656D259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DD46CE-16ED-4238-A17A-F80085801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CCA788-3EE6-446B-8715-2F8B133CE4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5439982-49E9-4CC7-A35A-905DB6A844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46DF99C-ADF6-4A27-9BC1-099B375A2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E13343-AE6B-4887-A138-B38918A53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D43BE7-238A-47D7-BF88-D915E1CF1D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C970A1-D1E4-41E3-96AD-7DFAAC0C9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CD336C-2203-4689-99C4-3A1641D220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54CA12B5-3F5E-40EB-B99D-082A231588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F0C4BF-572D-498A-908E-8A9AFD2B31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47294-AF26-494C-B974-6D5CA97A4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79FA77-A7E9-4F28-A5F8-6E83B82AC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83BD5E-2FA6-4144-A050-2C8F232D08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0F8EB2-5C5E-42DA-9154-8A5BCD8801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3C8040D-D674-4A1B-B568-A9B971A0C2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A11976-9C7C-4403-A349-B4444F935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F40ECC-8DA4-4313-9680-692D0C035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0E2852-ED8B-4FA9-8D9B-D82AC6044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25C9A3-FF11-46B7-960D-93052A6EF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BA0442-A1E0-410A-939D-4ED9CABFC5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CC06FD1-92F7-488A-A87E-64D3696C60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8640F7-101F-4715-A753-59146FD99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427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84232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4178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46005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0656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16AA21-1863-4931-97CB-99D0A168701B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F40ECC-8DA4-4313-9680-692D0C035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0E2852-ED8B-4FA9-8D9B-D82AC60442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425C9A3-FF11-46B7-960D-93052A6EFC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BA0442-A1E0-410A-939D-4ED9CABFC5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CC06FD1-92F7-488A-A87E-64D3696C60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48640F7-101F-4715-A753-59146FD99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78041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5618E8-D205-438D-9C37-43980C128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20A2DA-1FC9-487A-A4F9-6DA277AF15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992B13-321F-4F5D-8AB9-300541D9CE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2D89F3-AF81-44EC-8FCC-3FB42A79D0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FA352345-9B96-4F81-8A97-68CB492B5D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A7E8C5-B779-4E08-B94F-A88460AB6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E30DCB-DE15-457C-B988-5638896B8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6A8065-7B80-49DC-854D-941D271AF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A39051-A7B1-4CC0-9A3A-EC4C0D57C6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2D0498-6FF7-4EC7-B72E-E084895017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BDB8A3-FC6C-47B8-9419-21393E5E9F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F2C350-6BCD-450A-942F-81858B481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con una esquina recortada y redondeada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2" name="Triángulo rectá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rma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70138B-57D8-472F-8899-D517889B6EAD}"/>
              </a:ext>
            </a:extLst>
          </p:cNvPr>
          <p:cNvSpPr txBox="1">
            <a:spLocks/>
          </p:cNvSpPr>
          <p:nvPr userDrawn="1"/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 rtl="0">
              <a:defRPr lang="es-ES"/>
            </a:defPPr>
            <a:lvl1pPr marL="0" algn="l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64DA5-CD3D-4590-A511-FCD3BC7A793E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D1B284-4068-4946-844C-FD32EBA1CCC1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 rtl="0">
              <a:defRPr lang="es-ES"/>
            </a:defPPr>
            <a:lvl1pPr marL="0" algn="r" defTabSz="914400" rtl="0" eaLnBrk="1" latinLnBrk="0" hangingPunct="1"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E95D3D7-A958-4F12-93A6-A90F0D844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A89AD0D-7D17-431F-AB23-E985476E25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95C0B68-D697-4E58-9FC7-5E79D2C92E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9D3913-1560-4BC6-A154-109E245782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1CF1D0B7-1408-447C-A070-503ADCA5C1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D82AB63-83C7-4A7C-B710-390CD0254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ángu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bre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orma libre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bre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  <p:sp>
              <p:nvSpPr>
                <p:cNvPr id="33" name="Forma libre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</p:grpSp>
        </p:grpSp>
      </p:grp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hf sldNum="0"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46FFE0-5149-4685-B534-5FD985B4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4A324-BE86-49E3-9320-11378D1B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68565-8757-4BCD-BE03-4E4076B55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4F1BC-E3D6-422F-AFF7-02F9B098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FCC51-46CC-483A-9473-F3A824DF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ECF41C-FCCC-493E-92F5-276EC2CF848C}"/>
              </a:ext>
            </a:extLst>
          </p:cNvPr>
          <p:cNvSpPr txBox="1">
            <a:spLocks/>
          </p:cNvSpPr>
          <p:nvPr userDrawn="1"/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64DA5-CD3D-4590-A511-FCD3BC7A793E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1CE642-0065-48D8-806F-313F8053F62F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03950B-34BE-4730-A2D7-B34781986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001A91-F8D9-4388-A726-74D19D2786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8805E0-0949-48F1-8E43-5EC6E0B2286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94561-DC57-40B4-934E-D75BBBB5BD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32DBE7D-F69D-42EC-B017-8FC12DD0BE7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1A255C-9317-4500-B03D-C2E7BB6F5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ángu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bre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orma libre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bre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  <p:sp>
              <p:nvSpPr>
                <p:cNvPr id="33" name="Forma libre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</p:grpSp>
        </p:grpSp>
      </p:grp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30ECD63-199F-4AAA-B829-0C9F6565E808}"/>
              </a:ext>
            </a:extLst>
          </p:cNvPr>
          <p:cNvSpPr txBox="1">
            <a:spLocks/>
          </p:cNvSpPr>
          <p:nvPr userDrawn="1"/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64DA5-CD3D-4590-A511-FCD3BC7A793E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3D7DFB-3FB1-45EB-993F-2D0F24ED5EA0}"/>
              </a:ext>
            </a:extLst>
          </p:cNvPr>
          <p:cNvSpPr txBox="1">
            <a:spLocks/>
          </p:cNvSpPr>
          <p:nvPr userDrawn="1"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006CC67-7129-4F1D-BFA7-5C2D123AA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5019" b="5769"/>
          <a:stretch/>
        </p:blipFill>
        <p:spPr>
          <a:xfrm>
            <a:off x="262029" y="5860565"/>
            <a:ext cx="1027350" cy="8244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E318E8B-D55B-4C40-8126-A0E9BA8F49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86" y="5863916"/>
            <a:ext cx="961510" cy="82108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09E52C8-6977-4A7B-9B6A-C0D94D0963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57" y="5898180"/>
            <a:ext cx="1384127" cy="7492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52D5379-AA93-4C5A-89B0-F7F9E71D0B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0" y="5883263"/>
            <a:ext cx="1384127" cy="783468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87064FE1-464C-4E4F-B239-699A4B22D6A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95336" y="6040421"/>
            <a:ext cx="1093109" cy="54655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A87011C-B4D8-4ABF-BA0B-12331FBFA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0030" r="11504" b="35708"/>
          <a:stretch/>
        </p:blipFill>
        <p:spPr>
          <a:xfrm>
            <a:off x="9067997" y="5902239"/>
            <a:ext cx="2861974" cy="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46FFE0-5149-4685-B534-5FD985B4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4A324-BE86-49E3-9320-11378D1B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68565-8757-4BCD-BE03-4E4076B55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4F1BC-E3D6-422F-AFF7-02F9B098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FCC51-46CC-483A-9473-F3A824DF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401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ángulo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bre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orma libre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s-ES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bre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  <p:sp>
              <p:nvSpPr>
                <p:cNvPr id="33" name="Forma libre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s-ES" sz="1800" noProof="0" dirty="0"/>
                </a:p>
              </p:txBody>
            </p:sp>
          </p:grpSp>
        </p:grpSp>
      </p:grp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22" name="Marcador de pie de pá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6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prism isContent="1"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46FFE0-5149-4685-B534-5FD985B4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4A324-BE86-49E3-9320-11378D1B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68565-8757-4BCD-BE03-4E4076B55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46871-0CAF-438D-A0DD-620E65E6774C}" type="datetimeFigureOut">
              <a:rPr lang="es-CO" smtClean="0"/>
              <a:t>14/10/21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4F1BC-E3D6-422F-AFF7-02F9B098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CFCC51-46CC-483A-9473-F3A824DF8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F7AE-6057-4B09-B4CF-7F030699D3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16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98154"/>
              </p:ext>
            </p:extLst>
          </p:nvPr>
        </p:nvGraphicFramePr>
        <p:xfrm>
          <a:off x="1340876" y="4600562"/>
          <a:ext cx="8128000" cy="524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331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INFORME</a:t>
                      </a:r>
                      <a:r>
                        <a:rPr lang="es-CO" sz="2400" baseline="0" dirty="0"/>
                        <a:t> TERCER TRIMESTRE </a:t>
                      </a:r>
                      <a:r>
                        <a:rPr lang="es-CO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(PQRSDyF)  </a:t>
                      </a:r>
                      <a:r>
                        <a:rPr lang="es-CO" sz="2400" baseline="0" dirty="0"/>
                        <a:t>DEL 2021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Marcador de contenido 3"/>
          <p:cNvPicPr>
            <a:picLocks/>
          </p:cNvPicPr>
          <p:nvPr/>
        </p:nvPicPr>
        <p:blipFill rotWithShape="1">
          <a:blip r:embed="rId2"/>
          <a:srcRect l="7998" t="5306" r="23304" b="27551"/>
          <a:stretch/>
        </p:blipFill>
        <p:spPr>
          <a:xfrm>
            <a:off x="1935117" y="712384"/>
            <a:ext cx="6613460" cy="34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4158" y="805887"/>
            <a:ext cx="86230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. </a:t>
            </a:r>
            <a:endParaRPr lang="es-CO" sz="240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</a:t>
            </a:r>
          </a:p>
          <a:p>
            <a:pPr algn="just"/>
            <a:endParaRPr lang="es-CO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la fecha de corte del presente seguimiento se verificaron las peticiones, quejas, reclamos, sugerencias y felicitaciones (PQRSyF) recibidas y atendidas por la Reforestadora Integral de Antioquia “RIA” S.A. durante el periodo comprendido entre el 1 de julio  y 30 de septiembre de 2021.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Este seguimiento nos permite comprobar el cumplimiento y trámite a las Peticiones, Quejas, Reclamos y Sugerencias (PQRS y F) recepcionadas en las diferentes dependencias de la REFORESTADORA INTEGRAL DE ANTIOQUIA “RIA” S.A., con el propósito de hacer pública la gestión relacionada con la atención al ciudadano, dando cumplimiento a la normativa vigente.</a:t>
            </a:r>
          </a:p>
        </p:txBody>
      </p:sp>
    </p:spTree>
    <p:extLst>
      <p:ext uri="{BB962C8B-B14F-4D97-AF65-F5344CB8AC3E}">
        <p14:creationId xmlns:p14="http://schemas.microsoft.com/office/powerpoint/2010/main" val="464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5971606" y="94769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0051BA"/>
                </a:solidFill>
                <a:latin typeface="ArialMT"/>
              </a:rPr>
              <a:t> </a:t>
            </a:r>
            <a:endParaRPr lang="es-CO" dirty="0"/>
          </a:p>
        </p:txBody>
      </p:sp>
      <p:sp>
        <p:nvSpPr>
          <p:cNvPr id="19" name="Rectángulo 18"/>
          <p:cNvSpPr/>
          <p:nvPr/>
        </p:nvSpPr>
        <p:spPr>
          <a:xfrm>
            <a:off x="696914" y="277241"/>
            <a:ext cx="7284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HISTORICO DE PQRS y F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91538"/>
              </p:ext>
            </p:extLst>
          </p:nvPr>
        </p:nvGraphicFramePr>
        <p:xfrm>
          <a:off x="846160" y="2969125"/>
          <a:ext cx="7738283" cy="27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3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932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DEPENDENCIAS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 </a:t>
                      </a:r>
                      <a:b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</a:t>
                      </a:r>
                      <a:b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 </a:t>
                      </a:r>
                      <a:b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 JURIDICA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 TECNICA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4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</a:t>
                      </a:r>
                      <a:r>
                        <a:rPr lang="es-E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348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 COMERCIAL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43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GENERAL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41490" y="2483833"/>
            <a:ext cx="87241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los terminos de respuestas de las PQRSyF 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6161" y="793960"/>
            <a:ext cx="84616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dirty="0">
                <a:latin typeface="Arial" panose="020B0604020202020204" pitchFamily="34" charset="0"/>
                <a:cs typeface="Arial" panose="020B0604020202020204" pitchFamily="34" charset="0"/>
              </a:rPr>
              <a:t>Haciendo un comparativo de los Derechos de Petición que ingresaron el año pasado con relación a los recibidos en lo que va corrido del presente año, vemos un incremento de 50 solicitudes más en la presente vigencia.</a:t>
            </a:r>
          </a:p>
          <a:p>
            <a:pPr marL="342900" indent="-342900" algn="just">
              <a:buAutoNum type="arabicPlain" startAt="2020"/>
            </a:pPr>
            <a:r>
              <a:rPr lang="es-CO" alt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     73 </a:t>
            </a:r>
          </a:p>
          <a:p>
            <a:pPr marL="342900" indent="-342900" algn="just">
              <a:buAutoNum type="arabicPlain" startAt="2020"/>
            </a:pPr>
            <a:r>
              <a:rPr lang="es-CO" alt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     123</a:t>
            </a:r>
          </a:p>
        </p:txBody>
      </p:sp>
    </p:spTree>
    <p:extLst>
      <p:ext uri="{BB962C8B-B14F-4D97-AF65-F5344CB8AC3E}">
        <p14:creationId xmlns:p14="http://schemas.microsoft.com/office/powerpoint/2010/main" val="29130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44617"/>
              </p:ext>
            </p:extLst>
          </p:nvPr>
        </p:nvGraphicFramePr>
        <p:xfrm>
          <a:off x="1149288" y="1844168"/>
          <a:ext cx="7764182" cy="384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49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TERMINOS DE CUMPLIMIENTO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ABIERTO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RESPUESTA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82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DERECHO DE 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5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DE CONSULTAS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lvl="1"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INFORMACIÓN O DOCUMENTOS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3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025236" y="290955"/>
            <a:ext cx="78882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Y RESPUESTAS A LAS PQRS y F</a:t>
            </a:r>
            <a:r>
              <a:rPr lang="en-US" sz="24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49288" y="777286"/>
            <a:ext cx="7764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latin typeface="ArialMT"/>
              </a:rPr>
              <a:t>El 72% de las solicitudes ya se les dio respuesta, el 17% no se les a dado respuesta y están extemporáneas y el 11% están abiertas y dentro de los términos.</a:t>
            </a:r>
          </a:p>
        </p:txBody>
      </p:sp>
    </p:spTree>
    <p:extLst>
      <p:ext uri="{BB962C8B-B14F-4D97-AF65-F5344CB8AC3E}">
        <p14:creationId xmlns:p14="http://schemas.microsoft.com/office/powerpoint/2010/main" val="18895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69307" y="97069"/>
            <a:ext cx="695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SIN RESPUESTA A LA FECHA</a:t>
            </a:r>
            <a:endParaRPr lang="es-E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8052"/>
              </p:ext>
            </p:extLst>
          </p:nvPr>
        </p:nvGraphicFramePr>
        <p:xfrm>
          <a:off x="1626781" y="637940"/>
          <a:ext cx="6996224" cy="2123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81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RADICADO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CONSULTAS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 DE 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 O</a:t>
                      </a:r>
                      <a:b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2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142-143-197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3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156-172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TECNICA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196350"/>
              </p:ext>
            </p:extLst>
          </p:nvPr>
        </p:nvGraphicFramePr>
        <p:xfrm>
          <a:off x="1626781" y="3503847"/>
          <a:ext cx="7113182" cy="2190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50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 </a:t>
                      </a:r>
                    </a:p>
                    <a:p>
                      <a:pPr lvl="0" algn="ctr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FISICO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WHATSAPP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7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 DE PETICIÓN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79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FORMULACIÓN DE CONSULTAS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85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 DE INFORMACIÓN O DOCUMENTOS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61">
                <a:tc>
                  <a:txBody>
                    <a:bodyPr/>
                    <a:lstStyle/>
                    <a:p>
                      <a:pPr lvl="0" algn="l" fontAlgn="b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68036" y="2932505"/>
            <a:ext cx="906087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UTIIZADOS  PARA FORMULAR PETICIONES </a:t>
            </a:r>
          </a:p>
        </p:txBody>
      </p:sp>
    </p:spTree>
    <p:extLst>
      <p:ext uri="{BB962C8B-B14F-4D97-AF65-F5344CB8AC3E}">
        <p14:creationId xmlns:p14="http://schemas.microsoft.com/office/powerpoint/2010/main" val="2233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478" y="58847"/>
            <a:ext cx="94988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RIESGO DE LA TUTELA ES INMINENTE AL NO RESPONDER OPORTUNAMENTE LOS DERECHOS DE PETICIÓN”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de vital importancia que se asuma con mucha responsabilidad la respuesta a los derechos de petición de la ciudadanía para evitar situaciones delicadas como la presentada con el radicado numero 196, al cual no se le dio respuesta oportuna y se recibió una acción de tutela la cual se respondió y se supero este hecho, pero hay que tener en cuenta que esto podría desencadenar en un arresto para el Gerente por vulnerar el Derecho Fundamental a la información y para el funcionario responsable la destitución de su cargo.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17-09-2021 el juzgado 19 penal municipal da traslado de Acción de Tutela con numero de radicado 2021-00225 oficio 784 por vulnerar el derecho fundamental a la información del Señor Enrique Alonso Espinosa Rodriguez, esta acción de tutela se radica y se le asigno a la Doctora Liliana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Lenis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Directora Jurídica para que diera respuesta y efectivamente se supero el hecho.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CONTROL INTERNO NOTIFICO A TODOS LOS DIRECTIVOS Y FUNCIONARIOS DE RIA S.A. CIRCULAR POR MEDIO DE LA CUAL SE RECUERDA EL PROCEDIMIENTO ESTABLECIDO POR LA LEY PARA DAR RESPUESTA A LOS DERCHOS DE PETICIÓN.</a:t>
            </a: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07305"/>
            <a:ext cx="94210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Y CONCLUSIONES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06057" y="318723"/>
            <a:ext cx="8537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direcciones con más solicitudes en este trimestre son las siguientes: 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dirección  Técnica, Jurídica, Financiera, Archivo y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Aprovechamiento Comercial.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2. En este trimestre se presento como queja la tutela por violación al Derecho Fundamental a la Información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3. Los  medios más utilizados para radicar los derechos de petición son:  Correo Electrónico con 34 solicitudes, en físico se presentaron  8 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4. Se resalta un mejoramiento importante en las respuestas al derecho de petición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sin embargo hay que seguir con los ajustes está que se cumpla con los términos establecidos por el CPACA.</a:t>
            </a: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5. La oficina de 	Control Interno Disciplinario a empezado con los procesos disciplinarios por incumplimiento a las respuestas oportunas a los derechos de petición</a:t>
            </a:r>
            <a:r>
              <a:rPr lang="es-CO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solicita más diligencia para evitar estos procesos.</a:t>
            </a:r>
            <a:r>
              <a:rPr lang="es-CO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s-CO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6. Es de vital importancia establecer una encuesta que consulte con los usuarios la satisfacción  frente a los servicios que presta la Reforestadora</a:t>
            </a:r>
          </a:p>
          <a:p>
            <a:pPr marL="342900" indent="-342900" algn="just">
              <a:buFont typeface="+mj-lt"/>
              <a:buAutoNum type="arabicPeriod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RI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RIA" id="{B7B31751-5F34-48FD-A8B0-320356FCC7BC}" vid="{B244A607-FA7B-4C9D-930E-28F368E8366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1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A30484A1-8063-465C-A4B4-A49DA83A5C12}" vid="{8880884D-ED00-4D45-B86B-662AEA3BE307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1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a1" id="{A30484A1-8063-465C-A4B4-A49DA83A5C12}" vid="{8880884D-ED00-4D45-B86B-662AEA3BE307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TemaRIA</Template>
  <TotalTime>2827</TotalTime>
  <Words>818</Words>
  <Application>Microsoft Macintosh PowerPoint</Application>
  <PresentationFormat>Panorámica</PresentationFormat>
  <Paragraphs>173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7</vt:i4>
      </vt:variant>
    </vt:vector>
  </HeadingPairs>
  <TitlesOfParts>
    <vt:vector size="23" baseType="lpstr">
      <vt:lpstr>Arial</vt:lpstr>
      <vt:lpstr>ArialMT</vt:lpstr>
      <vt:lpstr>Calibri</vt:lpstr>
      <vt:lpstr>Calibri Light</vt:lpstr>
      <vt:lpstr>Century Gothic</vt:lpstr>
      <vt:lpstr>Palatino Linotype</vt:lpstr>
      <vt:lpstr>Trebuchet MS</vt:lpstr>
      <vt:lpstr>Wingdings 2</vt:lpstr>
      <vt:lpstr>Wingdings 3</vt:lpstr>
      <vt:lpstr>TemaRIA</vt:lpstr>
      <vt:lpstr>Tema de Office</vt:lpstr>
      <vt:lpstr>1_Tema1</vt:lpstr>
      <vt:lpstr>1_Tema de Office</vt:lpstr>
      <vt:lpstr>2_Tema1</vt:lpstr>
      <vt:lpstr>2_Tema de Office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Adolfo León Tabares Gutiérrez</dc:creator>
  <cp:lastModifiedBy>Victor Hugo Parra Giraldo</cp:lastModifiedBy>
  <cp:revision>515</cp:revision>
  <dcterms:created xsi:type="dcterms:W3CDTF">2021-03-30T19:30:29Z</dcterms:created>
  <dcterms:modified xsi:type="dcterms:W3CDTF">2021-10-14T13:08:28Z</dcterms:modified>
</cp:coreProperties>
</file>